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3">
          <p15:clr>
            <a:srgbClr val="747775"/>
          </p15:clr>
        </p15:guide>
        <p15:guide id="2" pos="65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3" orient="horz"/>
        <p:guide pos="65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gif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Fixação da Orientação a objetos;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Aprendemos uma nova linguagem, o Davi fortaleceu o conhecimento que possui em C# e eu e o João Vitor conhecemos essa nova linguagem;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nova abordagem na construção de projetos, agora com uma interface de sistema, proporcionando uma experiência visual e prática, em contraste com a execução tradicional no terminal ou painéis.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Conhecimentos em SQL, a linguagem do Banco de Dados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Construção do instalador do sistema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eb58fc687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eb58fc687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Vamos apresentar o sistema que desenvolvemos para uma farmácia de manipulação, a FarmaLab.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Esse é o logotipo dela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Cadastro e controle dos usuários que operam o sistema;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solução para realizar e controlar os serviços de manipulação de medicamentos;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Registro de vendas;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Cadastro de produtos de Farmácia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e625b6ff3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e625b6ff3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FarmaLab é uma farmácia de manipulação especializada na produção de medicamentos de alta qualidade. Além disso oferece uma ampla gama de produtos e itens de cuidado com a saúde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Essa farmácia possui um ambiente característico, pensado para recriar a paleta de cores de sua marca em todos os lugares.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sistema precisa ser preciso e harmônico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eb6341796f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eb6341796f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e625b6ff35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e625b6ff35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FarmaLab é uma farmácia de manipulação especializada na produção de medicamentos de alta qualidade. Além disso oferece uma ampla gama de produtos e itens de cuidado com a saúde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Essa farmácia possui um ambiente característico, pensado para recriar a paleta de cores de sua marca em todos os lugares.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sistema precisa ser preciso e harmônico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625b6ff35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e625b6ff3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FarmaLab é uma farmácia de manipulação especializada na produção de medicamentos de alta qualidade. Além disso oferece uma ampla gama de produtos e itens de cuidado com a saúde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Essa farmácia possui um ambiente característico, pensado para recriar a paleta de cores de sua marca em todos os lugares.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sistema precisa ser preciso e harmônico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e625b6ff35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e625b6ff35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FarmaLab é uma farmácia de manipulação especializada na produção de medicamentos de alta qualidade. Além disso oferece uma ampla gama de produtos e itens de cuidado com a saúde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Essa farmácia possui um ambiente característico, pensado para recriar a paleta de cores de sua marca em todos os lugares.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sistema precisa ser preciso e harmônico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gif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gif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F1F1F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1205" l="0" r="54046" t="17334"/>
          <a:stretch/>
        </p:blipFill>
        <p:spPr>
          <a:xfrm>
            <a:off x="1500" y="2202300"/>
            <a:ext cx="2949600" cy="29412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-8" l="-5" r="48057" t="1423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4000"/>
              <a:buNone/>
              <a:defRPr sz="4000">
                <a:solidFill>
                  <a:srgbClr val="1B212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9464"/>
              </a:buClr>
              <a:buSzPts val="1300"/>
              <a:buNone/>
              <a:defRPr>
                <a:solidFill>
                  <a:srgbClr val="AD9464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1B212C"/>
                </a:solidFill>
              </a:defRPr>
            </a:lvl1pPr>
            <a:lvl2pPr lvl="1">
              <a:buNone/>
              <a:defRPr>
                <a:solidFill>
                  <a:srgbClr val="1B212C"/>
                </a:solidFill>
              </a:defRPr>
            </a:lvl2pPr>
            <a:lvl3pPr lvl="2">
              <a:buNone/>
              <a:defRPr>
                <a:solidFill>
                  <a:srgbClr val="1B212C"/>
                </a:solidFill>
              </a:defRPr>
            </a:lvl3pPr>
            <a:lvl4pPr lvl="3">
              <a:buNone/>
              <a:defRPr>
                <a:solidFill>
                  <a:srgbClr val="1B212C"/>
                </a:solidFill>
              </a:defRPr>
            </a:lvl4pPr>
            <a:lvl5pPr lvl="4">
              <a:buNone/>
              <a:defRPr>
                <a:solidFill>
                  <a:srgbClr val="1B212C"/>
                </a:solidFill>
              </a:defRPr>
            </a:lvl5pPr>
            <a:lvl6pPr lvl="5">
              <a:buNone/>
              <a:defRPr>
                <a:solidFill>
                  <a:srgbClr val="1B212C"/>
                </a:solidFill>
              </a:defRPr>
            </a:lvl6pPr>
            <a:lvl7pPr lvl="6">
              <a:buNone/>
              <a:defRPr>
                <a:solidFill>
                  <a:srgbClr val="1B212C"/>
                </a:solidFill>
              </a:defRPr>
            </a:lvl7pPr>
            <a:lvl8pPr lvl="7">
              <a:buNone/>
              <a:defRPr>
                <a:solidFill>
                  <a:srgbClr val="1B212C"/>
                </a:solidFill>
              </a:defRPr>
            </a:lvl8pPr>
            <a:lvl9pPr lvl="8">
              <a:buNone/>
              <a:defRPr>
                <a:solidFill>
                  <a:srgbClr val="1B212C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rgbClr val="1B1A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rgbClr val="AD94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" name="Google Shape;135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36" name="Google Shape;136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" name="Google Shape;154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1" name="Google Shape;161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2" name="Google Shape;162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5" name="Google Shape;165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66" name="Google Shape;166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7" name="Google Shape;16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0" name="Google Shape;170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" name="Google Shape;172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3" name="Google Shape;17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4" name="Google Shape;174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0" name="Google Shape;180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99" name="Google Shape;199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0" name="Google Shape;20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1" name="Google Shape;201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08" name="Google Shape;208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09" name="Google Shape;209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0" name="Google Shape;210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1" name="Google Shape;21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2" name="Google Shape;212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" name="Google Shape;216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7" name="Google Shape;217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F1F1F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2800"/>
              <a:buNone/>
              <a:defRPr>
                <a:solidFill>
                  <a:srgbClr val="1B212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" name="Google Shape;2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 b="34527" l="63619" r="-3279" t="-6"/>
          <a:stretch/>
        </p:blipFill>
        <p:spPr>
          <a:xfrm rot="10800000">
            <a:off x="6596400" y="0"/>
            <a:ext cx="2547600" cy="2365800"/>
          </a:xfrm>
          <a:prstGeom prst="rtTriangle">
            <a:avLst/>
          </a:prstGeom>
          <a:noFill/>
          <a:ln>
            <a:noFill/>
          </a:ln>
        </p:spPr>
      </p:pic>
      <p:grpSp>
        <p:nvGrpSpPr>
          <p:cNvPr id="24" name="Google Shape;24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5" name="Google Shape;25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rgbClr val="AD9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AD9464"/>
            </a:solidFill>
            <a:ln cap="flat" cmpd="sng" w="9525">
              <a:solidFill>
                <a:srgbClr val="F1F1F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-5400000">
              <a:off x="7663639" y="34060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AD9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5400000">
              <a:off x="6696341" y="18270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2" name="Google Shape;42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1" name="Google Shape;61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F1F1F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5"/>
          <p:cNvSpPr/>
          <p:nvPr/>
        </p:nvSpPr>
        <p:spPr>
          <a:xfrm rot="-5400000">
            <a:off x="0" y="381001"/>
            <a:ext cx="808800" cy="808800"/>
          </a:xfrm>
          <a:prstGeom prst="diagStripe">
            <a:avLst>
              <a:gd fmla="val 50000" name="adj"/>
            </a:avLst>
          </a:prstGeom>
          <a:solidFill>
            <a:srgbClr val="AD94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/>
          <p:cNvSpPr/>
          <p:nvPr/>
        </p:nvSpPr>
        <p:spPr>
          <a:xfrm flipH="1">
            <a:off x="229050" y="588489"/>
            <a:ext cx="808800" cy="808800"/>
          </a:xfrm>
          <a:prstGeom prst="diagStripe">
            <a:avLst>
              <a:gd fmla="val 50000" name="adj"/>
            </a:avLst>
          </a:prstGeom>
          <a:solidFill>
            <a:srgbClr val="0B0A0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" name="Google Shape;7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1" name="Google Shape;71;p5"/>
          <p:cNvSpPr/>
          <p:nvPr>
            <p:ph idx="2" type="pic"/>
          </p:nvPr>
        </p:nvSpPr>
        <p:spPr>
          <a:xfrm>
            <a:off x="4576725" y="1806600"/>
            <a:ext cx="1707300" cy="1707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4" name="Google Shape;74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1" name="Google Shape;81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1129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1129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4" name="Google Shape;8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" name="Google Shape;87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6" name="Google Shape;9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7" name="Google Shape;97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" name="Google Shape;103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4" name="Google Shape;104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FF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FF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9" name="Google Shape;10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6" name="Google Shape;116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5" name="Google Shape;125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" name="Google Shape;128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" name="Google Shape;12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6.gif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7"/>
          <p:cNvSpPr txBox="1"/>
          <p:nvPr>
            <p:ph type="ctrTitle"/>
          </p:nvPr>
        </p:nvSpPr>
        <p:spPr>
          <a:xfrm>
            <a:off x="3620250" y="1890000"/>
            <a:ext cx="4657200" cy="13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700"/>
              <a:t>Sistema Gerencial para </a:t>
            </a:r>
            <a:r>
              <a:rPr b="1" lang="pt-BR" sz="3700"/>
              <a:t>Restaurante</a:t>
            </a:r>
            <a:endParaRPr b="1" sz="3700"/>
          </a:p>
        </p:txBody>
      </p:sp>
      <p:sp>
        <p:nvSpPr>
          <p:cNvPr id="224" name="Google Shape;224;p17"/>
          <p:cNvSpPr txBox="1"/>
          <p:nvPr>
            <p:ph idx="1" type="subTitle"/>
          </p:nvPr>
        </p:nvSpPr>
        <p:spPr>
          <a:xfrm>
            <a:off x="7043275" y="4050175"/>
            <a:ext cx="19902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DAVI RESENDE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GUSTAVO MIZERANI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JOÃO VITOR OLIVEIRA</a:t>
            </a:r>
            <a:endParaRPr sz="1000"/>
          </a:p>
        </p:txBody>
      </p:sp>
      <p:cxnSp>
        <p:nvCxnSpPr>
          <p:cNvPr id="225" name="Google Shape;225;p17"/>
          <p:cNvCxnSpPr/>
          <p:nvPr/>
        </p:nvCxnSpPr>
        <p:spPr>
          <a:xfrm>
            <a:off x="7043275" y="4169425"/>
            <a:ext cx="14700" cy="63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6"/>
          <p:cNvSpPr txBox="1"/>
          <p:nvPr>
            <p:ph type="title"/>
          </p:nvPr>
        </p:nvSpPr>
        <p:spPr>
          <a:xfrm>
            <a:off x="1127875" y="3937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Lições Aprendidas</a:t>
            </a:r>
            <a:endParaRPr/>
          </a:p>
        </p:txBody>
      </p:sp>
      <p:sp>
        <p:nvSpPr>
          <p:cNvPr id="308" name="Google Shape;308;p26"/>
          <p:cNvSpPr txBox="1"/>
          <p:nvPr>
            <p:ph idx="4294967295" type="title"/>
          </p:nvPr>
        </p:nvSpPr>
        <p:spPr>
          <a:xfrm>
            <a:off x="1204075" y="1949700"/>
            <a:ext cx="3422700" cy="18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Trabalho em Equipe;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Aprimoramento da Linguagem Java;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Arquitetura;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pt-BR" sz="1300">
                <a:solidFill>
                  <a:schemeClr val="dk1"/>
                </a:solidFill>
              </a:rPr>
              <a:t>Boas Práticas;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309" name="Google Shape;3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9375" y="1726163"/>
            <a:ext cx="4063475" cy="2300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D9464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7"/>
          <p:cNvSpPr txBox="1"/>
          <p:nvPr>
            <p:ph type="title"/>
          </p:nvPr>
        </p:nvSpPr>
        <p:spPr>
          <a:xfrm>
            <a:off x="1329600" y="614750"/>
            <a:ext cx="2028900" cy="6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/>
              <a:t>Obr</a:t>
            </a:r>
            <a:r>
              <a:rPr b="1" lang="pt-BR" sz="2500"/>
              <a:t>i</a:t>
            </a:r>
            <a:r>
              <a:rPr b="1" lang="pt-BR" sz="2500"/>
              <a:t>gado!</a:t>
            </a:r>
            <a:endParaRPr b="1" sz="2500"/>
          </a:p>
        </p:txBody>
      </p:sp>
      <p:grpSp>
        <p:nvGrpSpPr>
          <p:cNvPr id="315" name="Google Shape;315;p27"/>
          <p:cNvGrpSpPr/>
          <p:nvPr/>
        </p:nvGrpSpPr>
        <p:grpSpPr>
          <a:xfrm>
            <a:off x="4690865" y="1682804"/>
            <a:ext cx="3979919" cy="2309806"/>
            <a:chOff x="3553042" y="1657806"/>
            <a:chExt cx="3461100" cy="2671532"/>
          </a:xfrm>
        </p:grpSpPr>
        <p:sp>
          <p:nvSpPr>
            <p:cNvPr id="316" name="Google Shape;316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4" name="Google Shape;3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4312" y="1726116"/>
            <a:ext cx="3933025" cy="1659271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27"/>
          <p:cNvSpPr/>
          <p:nvPr/>
        </p:nvSpPr>
        <p:spPr>
          <a:xfrm flipH="1">
            <a:off x="5716320" y="1718438"/>
            <a:ext cx="2929800" cy="16746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713095" y="1814900"/>
            <a:ext cx="4087650" cy="14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5797" y="1486519"/>
            <a:ext cx="2684158" cy="27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1F1F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Funcionalidades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6" name="Google Shape;236;p19"/>
          <p:cNvSpPr txBox="1"/>
          <p:nvPr/>
        </p:nvSpPr>
        <p:spPr>
          <a:xfrm>
            <a:off x="991600" y="2031200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Gestão de Pessoas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7" name="Google Shape;237;p19"/>
          <p:cNvSpPr txBox="1"/>
          <p:nvPr/>
        </p:nvSpPr>
        <p:spPr>
          <a:xfrm>
            <a:off x="991600" y="343857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Gestão de Pedidos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38" name="Google Shape;238;p19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19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C3C3C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19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C3C3C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19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19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B0A0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9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AD94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B0A0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AD94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1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1875" r="21875" t="0"/>
          <a:stretch/>
        </p:blipFill>
        <p:spPr>
          <a:xfrm>
            <a:off x="3708575" y="2216050"/>
            <a:ext cx="1707300" cy="1707300"/>
          </a:xfrm>
          <a:prstGeom prst="ellipse">
            <a:avLst/>
          </a:prstGeom>
        </p:spPr>
      </p:pic>
      <p:grpSp>
        <p:nvGrpSpPr>
          <p:cNvPr id="248" name="Google Shape;248;p19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49" name="Google Shape;249;p19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B0A0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B0A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" name="Google Shape;251;p19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2" name="Google Shape;252;p19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53" name="Google Shape;253;p19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AD9464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AD9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19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56" name="Google Shape;256;p19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57" name="Google Shape;257;p19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0B0A0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9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B0A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" name="Google Shape;259;p19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1F1F1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1F1F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0" name="Google Shape;260;p19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61" name="Google Shape;261;p19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AD9464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9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AD94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19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19"/>
          <p:cNvSpPr txBox="1"/>
          <p:nvPr/>
        </p:nvSpPr>
        <p:spPr>
          <a:xfrm>
            <a:off x="6429425" y="2031200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Gestão de Produtos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5" name="Google Shape;265;p19"/>
          <p:cNvSpPr txBox="1"/>
          <p:nvPr/>
        </p:nvSpPr>
        <p:spPr>
          <a:xfrm>
            <a:off x="6429425" y="343857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Gestão Financeira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Arquitetura do Projeto</a:t>
            </a:r>
            <a:endParaRPr/>
          </a:p>
        </p:txBody>
      </p:sp>
      <p:pic>
        <p:nvPicPr>
          <p:cNvPr id="271" name="Google Shape;271;p20"/>
          <p:cNvPicPr preferRelativeResize="0"/>
          <p:nvPr/>
        </p:nvPicPr>
        <p:blipFill rotWithShape="1">
          <a:blip r:embed="rId3">
            <a:alphaModFix/>
          </a:blip>
          <a:srcRect b="6217" l="0" r="0" t="6208"/>
          <a:stretch/>
        </p:blipFill>
        <p:spPr>
          <a:xfrm>
            <a:off x="2399062" y="846575"/>
            <a:ext cx="4835773" cy="42349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/>
          <p:nvPr>
            <p:ph type="title"/>
          </p:nvPr>
        </p:nvSpPr>
        <p:spPr>
          <a:xfrm>
            <a:off x="643600" y="1805125"/>
            <a:ext cx="4102800" cy="30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Padrões de Nomenclatura</a:t>
            </a:r>
            <a:r>
              <a:rPr lang="pt-BR" sz="1500"/>
              <a:t>;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>
                <a:solidFill>
                  <a:schemeClr val="dk1"/>
                </a:solidFill>
              </a:rPr>
              <a:t>Criação de Índices</a:t>
            </a:r>
            <a:r>
              <a:rPr lang="pt-BR" sz="1500"/>
              <a:t>;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>
                <a:solidFill>
                  <a:schemeClr val="dk1"/>
                </a:solidFill>
              </a:rPr>
              <a:t>Proteção Contra Registros Órfãos;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pt-BR" sz="1500">
                <a:solidFill>
                  <a:schemeClr val="dk1"/>
                </a:solidFill>
              </a:rPr>
              <a:t>Controle de Transações;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77" name="Google Shape;277;p21"/>
          <p:cNvSpPr txBox="1"/>
          <p:nvPr>
            <p:ph type="title"/>
          </p:nvPr>
        </p:nvSpPr>
        <p:spPr>
          <a:xfrm>
            <a:off x="459375" y="938125"/>
            <a:ext cx="3394800" cy="8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Banco de Dados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Diagrama - Banco de Dados</a:t>
            </a:r>
            <a:endParaRPr/>
          </a:p>
        </p:txBody>
      </p:sp>
      <p:pic>
        <p:nvPicPr>
          <p:cNvPr id="283" name="Google Shape;2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763" y="1166525"/>
            <a:ext cx="6886366" cy="3530849"/>
          </a:xfrm>
          <a:prstGeom prst="rect">
            <a:avLst/>
          </a:prstGeom>
          <a:noFill/>
          <a:ln cap="flat" cmpd="sng" w="9525">
            <a:solidFill>
              <a:srgbClr val="AD946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/>
          <p:nvPr>
            <p:ph type="title"/>
          </p:nvPr>
        </p:nvSpPr>
        <p:spPr>
          <a:xfrm>
            <a:off x="513725" y="-132800"/>
            <a:ext cx="3394800" cy="8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Git e GitHub</a:t>
            </a:r>
            <a:endParaRPr/>
          </a:p>
        </p:txBody>
      </p:sp>
      <p:pic>
        <p:nvPicPr>
          <p:cNvPr id="289" name="Google Shape;2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725" y="968850"/>
            <a:ext cx="7161752" cy="3720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4"/>
          <p:cNvSpPr txBox="1"/>
          <p:nvPr>
            <p:ph type="title"/>
          </p:nvPr>
        </p:nvSpPr>
        <p:spPr>
          <a:xfrm>
            <a:off x="513700" y="-119250"/>
            <a:ext cx="3394800" cy="8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Trello</a:t>
            </a:r>
            <a:endParaRPr/>
          </a:p>
        </p:txBody>
      </p:sp>
      <p:pic>
        <p:nvPicPr>
          <p:cNvPr id="295" name="Google Shape;29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775" y="999275"/>
            <a:ext cx="3394800" cy="390711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96" name="Google Shape;29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225" y="999376"/>
            <a:ext cx="3666949" cy="39069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5"/>
          <p:cNvSpPr txBox="1"/>
          <p:nvPr>
            <p:ph type="title"/>
          </p:nvPr>
        </p:nvSpPr>
        <p:spPr>
          <a:xfrm>
            <a:off x="643600" y="1805125"/>
            <a:ext cx="4102800" cy="30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Emissão de Relatórios</a:t>
            </a:r>
            <a:r>
              <a:rPr lang="pt-BR" sz="1500"/>
              <a:t>;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>
                <a:solidFill>
                  <a:schemeClr val="dk1"/>
                </a:solidFill>
              </a:rPr>
              <a:t>Gerenciamento de Operadores;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>
                <a:solidFill>
                  <a:schemeClr val="dk1"/>
                </a:solidFill>
              </a:rPr>
              <a:t>Controle de Permissões;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302" name="Google Shape;302;p25"/>
          <p:cNvSpPr txBox="1"/>
          <p:nvPr>
            <p:ph type="title"/>
          </p:nvPr>
        </p:nvSpPr>
        <p:spPr>
          <a:xfrm>
            <a:off x="459375" y="938125"/>
            <a:ext cx="3394800" cy="8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Implementações Futuras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